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56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374" autoAdjust="0"/>
  </p:normalViewPr>
  <p:slideViewPr>
    <p:cSldViewPr snapToGrid="0">
      <p:cViewPr varScale="1">
        <p:scale>
          <a:sx n="114" d="100"/>
          <a:sy n="114" d="100"/>
        </p:scale>
        <p:origin x="41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329702-B126-4DD6-8ED5-B609969DA411}" type="datetimeFigureOut">
              <a:rPr lang="en-US" smtClean="0"/>
              <a:t>3/12/2024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08E43A-0745-4E21-A92B-4707FBB4BB7F}" type="slidenum">
              <a:rPr lang="en-US" smtClean="0"/>
              <a:t>‹#›</a:t>
            </a:fld>
            <a:endParaRPr lang="en-US" dirty="0"/>
          </a:p>
        </p:txBody>
      </p:sp>
    </p:spTree>
    <p:extLst>
      <p:ext uri="{BB962C8B-B14F-4D97-AF65-F5344CB8AC3E}">
        <p14:creationId xmlns:p14="http://schemas.microsoft.com/office/powerpoint/2010/main" val="1125339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Tell the story of how HEAL came to be established 2016 – Built on </a:t>
            </a:r>
            <a:r>
              <a:rPr lang="en-US" b="1" dirty="0"/>
              <a:t>Faith and Leadership</a:t>
            </a:r>
            <a:r>
              <a:rPr lang="en-US" dirty="0"/>
              <a:t>, Engaging, partnering with the </a:t>
            </a:r>
            <a:r>
              <a:rPr lang="en-US" b="1" dirty="0"/>
              <a:t>Community</a:t>
            </a:r>
            <a:r>
              <a:rPr lang="en-US" dirty="0"/>
              <a:t>, Applying </a:t>
            </a:r>
            <a:r>
              <a:rPr lang="en-US" b="1" dirty="0"/>
              <a:t>Health Equity </a:t>
            </a:r>
            <a:r>
              <a:rPr lang="en-US" dirty="0"/>
              <a:t>framework, to create bi-directional relationships and trainings with </a:t>
            </a:r>
            <a:r>
              <a:rPr lang="en-US" b="1" dirty="0"/>
              <a:t>researchers </a:t>
            </a:r>
            <a:r>
              <a:rPr lang="en-US" dirty="0"/>
              <a:t>and </a:t>
            </a:r>
            <a:r>
              <a:rPr lang="en-US" b="1" dirty="0"/>
              <a:t>communities</a:t>
            </a:r>
            <a:r>
              <a:rPr lang="en-US" dirty="0"/>
              <a:t> to influence health outcomes for minoritized communities. </a:t>
            </a:r>
          </a:p>
          <a:p>
            <a:pPr marL="171450" indent="-171450">
              <a:buFontTx/>
              <a:buChar char="-"/>
            </a:pPr>
            <a:r>
              <a:rPr lang="en-US" dirty="0"/>
              <a:t>Extension of Yale AME Zion Model </a:t>
            </a:r>
          </a:p>
          <a:p>
            <a:pPr marL="171450" indent="-171450">
              <a:buFontTx/>
              <a:buChar char="-"/>
            </a:pPr>
            <a:r>
              <a:rPr lang="en-US" dirty="0"/>
              <a:t>Together we created our vision and rationale, and logic model to inform engagement with researchers and communities to increase access to clinical research. </a:t>
            </a:r>
          </a:p>
          <a:p>
            <a:pPr marL="0" indent="0">
              <a:buFontTx/>
              <a:buNone/>
            </a:pPr>
            <a:endParaRPr lang="en-US" dirty="0"/>
          </a:p>
          <a:p>
            <a:pPr marL="0" indent="0">
              <a:buFontTx/>
              <a:buNone/>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3A6ECC-07D4-7E4E-8B64-1B7C027F143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9493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asic Slide - with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10515600" cy="549275"/>
          </a:xfrm>
          <a:prstGeom prst="rect">
            <a:avLst/>
          </a:prstGeom>
        </p:spPr>
        <p:txBody>
          <a:bodyPr/>
          <a:lstStyle>
            <a:lvl1pPr>
              <a:defRPr sz="4000" b="0"/>
            </a:lvl1pPr>
          </a:lstStyle>
          <a:p>
            <a:r>
              <a:rPr lang="en-US" dirty="0"/>
              <a:t>Click to edit Master title style</a:t>
            </a:r>
          </a:p>
        </p:txBody>
      </p:sp>
      <p:sp>
        <p:nvSpPr>
          <p:cNvPr id="3" name="Content Placeholder 2"/>
          <p:cNvSpPr>
            <a:spLocks noGrp="1"/>
          </p:cNvSpPr>
          <p:nvPr>
            <p:ph idx="1"/>
          </p:nvPr>
        </p:nvSpPr>
        <p:spPr>
          <a:xfrm>
            <a:off x="685800" y="1295400"/>
            <a:ext cx="10515600" cy="40386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28688740"/>
      </p:ext>
    </p:extLst>
  </p:cSld>
  <p:clrMapOvr>
    <a:masterClrMapping/>
  </p:clrMapOvr>
  <p:extLst>
    <p:ext uri="{DCECCB84-F9BA-43D5-87BE-67443E8EF086}">
      <p15:sldGuideLst xmlns:p15="http://schemas.microsoft.com/office/powerpoint/2012/main">
        <p15:guide id="1" orient="horz" pos="576">
          <p15:clr>
            <a:srgbClr val="FBAE40"/>
          </p15:clr>
        </p15:guide>
        <p15:guide id="2" orient="horz" pos="72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losing Slide (1 Presenter)">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47314" y="685800"/>
            <a:ext cx="9309538" cy="540899"/>
          </a:xfrm>
          <a:prstGeom prst="rect">
            <a:avLst/>
          </a:prstGeom>
        </p:spPr>
        <p:txBody>
          <a:bodyPr anchor="b">
            <a:normAutofit/>
          </a:bodyPr>
          <a:lstStyle>
            <a:lvl1pPr algn="ctr">
              <a:defRPr sz="2400" baseline="0">
                <a:latin typeface="open sans" charset="0"/>
              </a:defRPr>
            </a:lvl1pPr>
          </a:lstStyle>
          <a:p>
            <a:r>
              <a:rPr lang="en-US" dirty="0"/>
              <a:t>Insert your group or community name here</a:t>
            </a:r>
          </a:p>
        </p:txBody>
      </p:sp>
      <p:sp>
        <p:nvSpPr>
          <p:cNvPr id="3" name="Subtitle 2"/>
          <p:cNvSpPr>
            <a:spLocks noGrp="1"/>
          </p:cNvSpPr>
          <p:nvPr>
            <p:ph type="subTitle" idx="1" hasCustomPrompt="1"/>
          </p:nvPr>
        </p:nvSpPr>
        <p:spPr>
          <a:xfrm>
            <a:off x="1447314" y="1828800"/>
            <a:ext cx="9296400" cy="1150321"/>
          </a:xfrm>
          <a:prstGeom prst="rect">
            <a:avLst/>
          </a:prstGeom>
        </p:spPr>
        <p:txBody>
          <a:bodyPr>
            <a:noAutofit/>
          </a:bodyPr>
          <a:lstStyle>
            <a:lvl1pPr marL="0" indent="0" algn="ctr">
              <a:buNone/>
              <a:defRPr sz="3600" b="1" i="1" baseline="0">
                <a:solidFill>
                  <a:schemeClr val="accent1"/>
                </a:solidFill>
                <a:latin typeface="open sans"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Thank you!</a:t>
            </a:r>
          </a:p>
          <a:p>
            <a:r>
              <a:rPr lang="en-US" dirty="0"/>
              <a:t>Contact Information:</a:t>
            </a:r>
          </a:p>
        </p:txBody>
      </p:sp>
      <p:sp>
        <p:nvSpPr>
          <p:cNvPr id="6" name="Text Placeholder 5"/>
          <p:cNvSpPr>
            <a:spLocks noGrp="1"/>
          </p:cNvSpPr>
          <p:nvPr>
            <p:ph type="body" sz="quarter" idx="10" hasCustomPrompt="1"/>
          </p:nvPr>
        </p:nvSpPr>
        <p:spPr>
          <a:xfrm>
            <a:off x="1447314" y="3657600"/>
            <a:ext cx="9296886" cy="1776412"/>
          </a:xfrm>
          <a:prstGeom prst="rect">
            <a:avLst/>
          </a:prstGeom>
        </p:spPr>
        <p:txBody>
          <a:bodyPr/>
          <a:lstStyle>
            <a:lvl1pPr marL="0" marR="0" indent="0" algn="ctr" defTabSz="914400" rtl="0" eaLnBrk="1" fontAlgn="auto" latinLnBrk="0" hangingPunct="1">
              <a:lnSpc>
                <a:spcPct val="100000"/>
              </a:lnSpc>
              <a:spcBef>
                <a:spcPts val="600"/>
              </a:spcBef>
              <a:spcAft>
                <a:spcPts val="0"/>
              </a:spcAft>
              <a:buClrTx/>
              <a:buSzTx/>
              <a:buFontTx/>
              <a:buNone/>
              <a:tabLst/>
              <a:defRPr sz="2000" baseline="0"/>
            </a:lvl1pPr>
          </a:lstStyle>
          <a:p>
            <a:r>
              <a:rPr lang="en-US" dirty="0"/>
              <a:t>Name of Presenter</a:t>
            </a:r>
          </a:p>
          <a:p>
            <a:r>
              <a:rPr lang="en-US" dirty="0"/>
              <a:t>Email address</a:t>
            </a:r>
          </a:p>
          <a:p>
            <a:r>
              <a:rPr lang="en-US" dirty="0"/>
              <a:t>Phone number</a:t>
            </a:r>
          </a:p>
        </p:txBody>
      </p:sp>
    </p:spTree>
    <p:extLst>
      <p:ext uri="{BB962C8B-B14F-4D97-AF65-F5344CB8AC3E}">
        <p14:creationId xmlns:p14="http://schemas.microsoft.com/office/powerpoint/2010/main" val="1839135056"/>
      </p:ext>
    </p:extLst>
  </p:cSld>
  <p:clrMapOvr>
    <a:masterClrMapping/>
  </p:clrMapOvr>
  <p:extLst>
    <p:ext uri="{DCECCB84-F9BA-43D5-87BE-67443E8EF086}">
      <p15:sldGuideLst xmlns:p15="http://schemas.microsoft.com/office/powerpoint/2012/main">
        <p15:guide id="1" pos="960">
          <p15:clr>
            <a:srgbClr val="FBAE40"/>
          </p15:clr>
        </p15:guide>
        <p15:guide id="2" pos="6720">
          <p15:clr>
            <a:srgbClr val="FBAE40"/>
          </p15:clr>
        </p15:guide>
        <p15:guide id="3" orient="horz" pos="432">
          <p15:clr>
            <a:srgbClr val="FBAE40"/>
          </p15:clr>
        </p15:guide>
        <p15:guide id="4" orient="horz" pos="388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losing Slide (1 Presenter)">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47314" y="685800"/>
            <a:ext cx="9309538" cy="540899"/>
          </a:xfrm>
          <a:prstGeom prst="rect">
            <a:avLst/>
          </a:prstGeom>
        </p:spPr>
        <p:txBody>
          <a:bodyPr anchor="b">
            <a:normAutofit/>
          </a:bodyPr>
          <a:lstStyle>
            <a:lvl1pPr algn="ctr">
              <a:defRPr sz="2400" baseline="0">
                <a:latin typeface="open sans" charset="0"/>
              </a:defRPr>
            </a:lvl1pPr>
          </a:lstStyle>
          <a:p>
            <a:r>
              <a:rPr lang="en-US" dirty="0"/>
              <a:t>Insert your group or community name here</a:t>
            </a:r>
          </a:p>
        </p:txBody>
      </p:sp>
      <p:sp>
        <p:nvSpPr>
          <p:cNvPr id="3" name="Subtitle 2"/>
          <p:cNvSpPr>
            <a:spLocks noGrp="1"/>
          </p:cNvSpPr>
          <p:nvPr>
            <p:ph type="subTitle" idx="1" hasCustomPrompt="1"/>
          </p:nvPr>
        </p:nvSpPr>
        <p:spPr>
          <a:xfrm>
            <a:off x="1447800" y="3200400"/>
            <a:ext cx="3505200" cy="349135"/>
          </a:xfrm>
          <a:prstGeom prst="rect">
            <a:avLst/>
          </a:prstGeom>
        </p:spPr>
        <p:txBody>
          <a:bodyPr>
            <a:noAutofit/>
          </a:bodyPr>
          <a:lstStyle>
            <a:lvl1pPr marL="0" indent="0" algn="l">
              <a:buNone/>
              <a:defRPr sz="2400" b="1" i="0" baseline="0">
                <a:solidFill>
                  <a:schemeClr val="accent1"/>
                </a:solidFill>
                <a:latin typeface="open sans"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Contact Information:</a:t>
            </a:r>
          </a:p>
        </p:txBody>
      </p:sp>
      <p:sp>
        <p:nvSpPr>
          <p:cNvPr id="6" name="Text Placeholder 5"/>
          <p:cNvSpPr>
            <a:spLocks noGrp="1"/>
          </p:cNvSpPr>
          <p:nvPr>
            <p:ph type="body" sz="quarter" idx="10" hasCustomPrompt="1"/>
          </p:nvPr>
        </p:nvSpPr>
        <p:spPr>
          <a:xfrm>
            <a:off x="1447314" y="3733800"/>
            <a:ext cx="3505686" cy="1776412"/>
          </a:xfrm>
          <a:prstGeom prst="rect">
            <a:avLst/>
          </a:prstGeom>
        </p:spPr>
        <p:txBody>
          <a:bodyPr/>
          <a:lstStyle>
            <a:lvl1pPr marL="0" marR="0" indent="0" algn="l" defTabSz="914400" rtl="0" eaLnBrk="1" fontAlgn="auto" latinLnBrk="0" hangingPunct="1">
              <a:lnSpc>
                <a:spcPct val="100000"/>
              </a:lnSpc>
              <a:spcBef>
                <a:spcPts val="600"/>
              </a:spcBef>
              <a:spcAft>
                <a:spcPts val="0"/>
              </a:spcAft>
              <a:buClrTx/>
              <a:buSzTx/>
              <a:buFontTx/>
              <a:buNone/>
              <a:tabLst/>
              <a:defRPr sz="2000" baseline="0"/>
            </a:lvl1pPr>
          </a:lstStyle>
          <a:p>
            <a:r>
              <a:rPr lang="en-US" dirty="0"/>
              <a:t>Name of Presenter</a:t>
            </a:r>
          </a:p>
          <a:p>
            <a:r>
              <a:rPr lang="en-US" dirty="0"/>
              <a:t>Email address</a:t>
            </a:r>
          </a:p>
          <a:p>
            <a:r>
              <a:rPr lang="en-US" dirty="0"/>
              <a:t>Phone number</a:t>
            </a:r>
          </a:p>
        </p:txBody>
      </p:sp>
      <p:sp>
        <p:nvSpPr>
          <p:cNvPr id="8" name="Subtitle 2"/>
          <p:cNvSpPr txBox="1">
            <a:spLocks/>
          </p:cNvSpPr>
          <p:nvPr userDrawn="1"/>
        </p:nvSpPr>
        <p:spPr>
          <a:xfrm>
            <a:off x="7239000" y="3220278"/>
            <a:ext cx="3505200" cy="349135"/>
          </a:xfrm>
          <a:prstGeom prst="rect">
            <a:avLst/>
          </a:prstGeom>
        </p:spPr>
        <p:txBody>
          <a:bodyPr>
            <a:noAutofit/>
          </a:bodyPr>
          <a:lstStyle>
            <a:lvl1pPr marL="0" indent="0" algn="l" defTabSz="914400" rtl="0" eaLnBrk="1" latinLnBrk="0" hangingPunct="1">
              <a:lnSpc>
                <a:spcPct val="90000"/>
              </a:lnSpc>
              <a:spcBef>
                <a:spcPts val="1000"/>
              </a:spcBef>
              <a:buFont typeface="Arial"/>
              <a:buNone/>
              <a:defRPr sz="2400" b="1" i="0" kern="1200" baseline="0">
                <a:solidFill>
                  <a:schemeClr val="accent1"/>
                </a:solidFill>
                <a:latin typeface="open sans" charset="0"/>
                <a:ea typeface="+mn-ea"/>
                <a:cs typeface="+mn-cs"/>
              </a:defRPr>
            </a:lvl1pPr>
            <a:lvl2pPr marL="457200" indent="0" algn="ctr" defTabSz="914400" rtl="0" eaLnBrk="1" latinLnBrk="0" hangingPunct="1">
              <a:lnSpc>
                <a:spcPct val="90000"/>
              </a:lnSpc>
              <a:spcBef>
                <a:spcPts val="500"/>
              </a:spcBef>
              <a:buFont typeface="Arial"/>
              <a:buNone/>
              <a:defRPr sz="2000" kern="1200" baseline="0">
                <a:solidFill>
                  <a:schemeClr val="accent1"/>
                </a:solidFill>
                <a:latin typeface="open sans" charset="0"/>
                <a:ea typeface="+mn-ea"/>
                <a:cs typeface="+mn-cs"/>
              </a:defRPr>
            </a:lvl2pPr>
            <a:lvl3pPr marL="914400" indent="0" algn="ctr" defTabSz="914400" rtl="0" eaLnBrk="1" latinLnBrk="0" hangingPunct="1">
              <a:lnSpc>
                <a:spcPct val="90000"/>
              </a:lnSpc>
              <a:spcBef>
                <a:spcPts val="500"/>
              </a:spcBef>
              <a:buFont typeface="Arial"/>
              <a:buNone/>
              <a:defRPr sz="1800" kern="1200" baseline="0">
                <a:solidFill>
                  <a:schemeClr val="accent1"/>
                </a:solidFill>
                <a:latin typeface="open sans" charset="0"/>
                <a:ea typeface="+mn-ea"/>
                <a:cs typeface="+mn-cs"/>
              </a:defRPr>
            </a:lvl3pPr>
            <a:lvl4pPr marL="1371600" indent="0" algn="ctr" defTabSz="914400" rtl="0" eaLnBrk="1" latinLnBrk="0" hangingPunct="1">
              <a:lnSpc>
                <a:spcPct val="90000"/>
              </a:lnSpc>
              <a:spcBef>
                <a:spcPts val="500"/>
              </a:spcBef>
              <a:buFont typeface="Arial"/>
              <a:buNone/>
              <a:defRPr sz="1600" kern="1200" baseline="0">
                <a:solidFill>
                  <a:schemeClr val="accent1"/>
                </a:solidFill>
                <a:latin typeface="open sans" charset="0"/>
                <a:ea typeface="+mn-ea"/>
                <a:cs typeface="+mn-cs"/>
              </a:defRPr>
            </a:lvl4pPr>
            <a:lvl5pPr marL="1828800" indent="0" algn="ctr" defTabSz="914400" rtl="0" eaLnBrk="1" latinLnBrk="0" hangingPunct="1">
              <a:lnSpc>
                <a:spcPct val="90000"/>
              </a:lnSpc>
              <a:spcBef>
                <a:spcPts val="500"/>
              </a:spcBef>
              <a:buFont typeface="Arial"/>
              <a:buNone/>
              <a:defRPr sz="1600" kern="1200" baseline="0">
                <a:solidFill>
                  <a:schemeClr val="accent1"/>
                </a:solidFill>
                <a:latin typeface="open sans" charset="0"/>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r>
              <a:rPr lang="en-US" dirty="0"/>
              <a:t>Contact Information:</a:t>
            </a:r>
          </a:p>
        </p:txBody>
      </p:sp>
      <p:sp>
        <p:nvSpPr>
          <p:cNvPr id="9" name="Text Placeholder 5"/>
          <p:cNvSpPr>
            <a:spLocks noGrp="1"/>
          </p:cNvSpPr>
          <p:nvPr>
            <p:ph type="body" sz="quarter" idx="11" hasCustomPrompt="1"/>
          </p:nvPr>
        </p:nvSpPr>
        <p:spPr>
          <a:xfrm>
            <a:off x="7238514" y="3733800"/>
            <a:ext cx="3505686" cy="1776412"/>
          </a:xfrm>
          <a:prstGeom prst="rect">
            <a:avLst/>
          </a:prstGeom>
        </p:spPr>
        <p:txBody>
          <a:bodyPr/>
          <a:lstStyle>
            <a:lvl1pPr marL="0" marR="0" indent="0" algn="l" defTabSz="914400" rtl="0" eaLnBrk="1" fontAlgn="auto" latinLnBrk="0" hangingPunct="1">
              <a:lnSpc>
                <a:spcPct val="100000"/>
              </a:lnSpc>
              <a:spcBef>
                <a:spcPts val="600"/>
              </a:spcBef>
              <a:spcAft>
                <a:spcPts val="0"/>
              </a:spcAft>
              <a:buClrTx/>
              <a:buSzTx/>
              <a:buFontTx/>
              <a:buNone/>
              <a:tabLst/>
              <a:defRPr sz="2000" baseline="0"/>
            </a:lvl1pPr>
          </a:lstStyle>
          <a:p>
            <a:r>
              <a:rPr lang="en-US" dirty="0"/>
              <a:t>Name of Presenter</a:t>
            </a:r>
          </a:p>
          <a:p>
            <a:r>
              <a:rPr lang="en-US" dirty="0"/>
              <a:t>Email address</a:t>
            </a:r>
          </a:p>
          <a:p>
            <a:r>
              <a:rPr lang="en-US" dirty="0"/>
              <a:t>Phone number</a:t>
            </a:r>
          </a:p>
        </p:txBody>
      </p:sp>
      <p:sp>
        <p:nvSpPr>
          <p:cNvPr id="10" name="Subtitle 2"/>
          <p:cNvSpPr txBox="1">
            <a:spLocks/>
          </p:cNvSpPr>
          <p:nvPr userDrawn="1"/>
        </p:nvSpPr>
        <p:spPr>
          <a:xfrm>
            <a:off x="4343400" y="1828800"/>
            <a:ext cx="3505200" cy="609600"/>
          </a:xfrm>
          <a:prstGeom prst="rect">
            <a:avLst/>
          </a:prstGeom>
        </p:spPr>
        <p:txBody>
          <a:bodyPr>
            <a:noAutofit/>
          </a:bodyPr>
          <a:lstStyle>
            <a:lvl1pPr marL="0" indent="0" algn="l" defTabSz="914400" rtl="0" eaLnBrk="1" latinLnBrk="0" hangingPunct="1">
              <a:lnSpc>
                <a:spcPct val="90000"/>
              </a:lnSpc>
              <a:spcBef>
                <a:spcPts val="1000"/>
              </a:spcBef>
              <a:buFont typeface="Arial"/>
              <a:buNone/>
              <a:defRPr sz="2400" b="1" i="0" kern="1200" baseline="0">
                <a:solidFill>
                  <a:schemeClr val="accent1"/>
                </a:solidFill>
                <a:latin typeface="open sans" charset="0"/>
                <a:ea typeface="+mn-ea"/>
                <a:cs typeface="+mn-cs"/>
              </a:defRPr>
            </a:lvl1pPr>
            <a:lvl2pPr marL="457200" indent="0" algn="ctr" defTabSz="914400" rtl="0" eaLnBrk="1" latinLnBrk="0" hangingPunct="1">
              <a:lnSpc>
                <a:spcPct val="90000"/>
              </a:lnSpc>
              <a:spcBef>
                <a:spcPts val="500"/>
              </a:spcBef>
              <a:buFont typeface="Arial"/>
              <a:buNone/>
              <a:defRPr sz="2000" kern="1200" baseline="0">
                <a:solidFill>
                  <a:schemeClr val="accent1"/>
                </a:solidFill>
                <a:latin typeface="open sans" charset="0"/>
                <a:ea typeface="+mn-ea"/>
                <a:cs typeface="+mn-cs"/>
              </a:defRPr>
            </a:lvl2pPr>
            <a:lvl3pPr marL="914400" indent="0" algn="ctr" defTabSz="914400" rtl="0" eaLnBrk="1" latinLnBrk="0" hangingPunct="1">
              <a:lnSpc>
                <a:spcPct val="90000"/>
              </a:lnSpc>
              <a:spcBef>
                <a:spcPts val="500"/>
              </a:spcBef>
              <a:buFont typeface="Arial"/>
              <a:buNone/>
              <a:defRPr sz="1800" kern="1200" baseline="0">
                <a:solidFill>
                  <a:schemeClr val="accent1"/>
                </a:solidFill>
                <a:latin typeface="open sans" charset="0"/>
                <a:ea typeface="+mn-ea"/>
                <a:cs typeface="+mn-cs"/>
              </a:defRPr>
            </a:lvl3pPr>
            <a:lvl4pPr marL="1371600" indent="0" algn="ctr" defTabSz="914400" rtl="0" eaLnBrk="1" latinLnBrk="0" hangingPunct="1">
              <a:lnSpc>
                <a:spcPct val="90000"/>
              </a:lnSpc>
              <a:spcBef>
                <a:spcPts val="500"/>
              </a:spcBef>
              <a:buFont typeface="Arial"/>
              <a:buNone/>
              <a:defRPr sz="1600" kern="1200" baseline="0">
                <a:solidFill>
                  <a:schemeClr val="accent1"/>
                </a:solidFill>
                <a:latin typeface="open sans" charset="0"/>
                <a:ea typeface="+mn-ea"/>
                <a:cs typeface="+mn-cs"/>
              </a:defRPr>
            </a:lvl4pPr>
            <a:lvl5pPr marL="1828800" indent="0" algn="ctr" defTabSz="914400" rtl="0" eaLnBrk="1" latinLnBrk="0" hangingPunct="1">
              <a:lnSpc>
                <a:spcPct val="90000"/>
              </a:lnSpc>
              <a:spcBef>
                <a:spcPts val="500"/>
              </a:spcBef>
              <a:buFont typeface="Arial"/>
              <a:buNone/>
              <a:defRPr sz="1600" kern="1200" baseline="0">
                <a:solidFill>
                  <a:schemeClr val="accent1"/>
                </a:solidFill>
                <a:latin typeface="open sans" charset="0"/>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ctr"/>
            <a:r>
              <a:rPr lang="en-US" sz="3600" i="1" dirty="0"/>
              <a:t>Thank You!</a:t>
            </a:r>
          </a:p>
        </p:txBody>
      </p:sp>
    </p:spTree>
    <p:extLst>
      <p:ext uri="{BB962C8B-B14F-4D97-AF65-F5344CB8AC3E}">
        <p14:creationId xmlns:p14="http://schemas.microsoft.com/office/powerpoint/2010/main" val="1662430575"/>
      </p:ext>
    </p:extLst>
  </p:cSld>
  <p:clrMapOvr>
    <a:masterClrMapping/>
  </p:clrMapOvr>
  <p:extLst>
    <p:ext uri="{DCECCB84-F9BA-43D5-87BE-67443E8EF086}">
      <p15:sldGuideLst xmlns:p15="http://schemas.microsoft.com/office/powerpoint/2012/main">
        <p15:guide id="1" pos="960">
          <p15:clr>
            <a:srgbClr val="FBAE40"/>
          </p15:clr>
        </p15:guide>
        <p15:guide id="2" pos="6720">
          <p15:clr>
            <a:srgbClr val="FBAE40"/>
          </p15:clr>
        </p15:guide>
        <p15:guide id="3" orient="horz" pos="432">
          <p15:clr>
            <a:srgbClr val="FBAE40"/>
          </p15:clr>
        </p15:guide>
        <p15:guide id="4" orient="horz" pos="388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Basic Slide - with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10515600" cy="549275"/>
          </a:xfrm>
          <a:prstGeom prst="rect">
            <a:avLst/>
          </a:prstGeom>
        </p:spPr>
        <p:txBody>
          <a:bodyPr/>
          <a:lstStyle>
            <a:lvl1pPr>
              <a:defRPr sz="4000" b="0"/>
            </a:lvl1pPr>
          </a:lstStyle>
          <a:p>
            <a:r>
              <a:rPr lang="en-US" dirty="0"/>
              <a:t>Click to edit Master title style</a:t>
            </a:r>
          </a:p>
        </p:txBody>
      </p:sp>
      <p:sp>
        <p:nvSpPr>
          <p:cNvPr id="3" name="Content Placeholder 2"/>
          <p:cNvSpPr>
            <a:spLocks noGrp="1"/>
          </p:cNvSpPr>
          <p:nvPr>
            <p:ph idx="1"/>
          </p:nvPr>
        </p:nvSpPr>
        <p:spPr>
          <a:xfrm>
            <a:off x="685800" y="1295400"/>
            <a:ext cx="10515600" cy="40386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0378050"/>
      </p:ext>
    </p:extLst>
  </p:cSld>
  <p:clrMapOvr>
    <a:masterClrMapping/>
  </p:clrMapOvr>
  <p:extLst>
    <p:ext uri="{DCECCB84-F9BA-43D5-87BE-67443E8EF086}">
      <p15:sldGuideLst xmlns:p15="http://schemas.microsoft.com/office/powerpoint/2012/main">
        <p15:guide id="1" orient="horz" pos="576">
          <p15:clr>
            <a:srgbClr val="FBAE40"/>
          </p15:clr>
        </p15:guide>
        <p15:guide id="2" orient="horz" pos="72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Basic Slide - two columns">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10515600" cy="625475"/>
          </a:xfrm>
          <a:prstGeom prst="rect">
            <a:avLst/>
          </a:prstGeom>
        </p:spPr>
        <p:txBody>
          <a:bodyPr/>
          <a:lstStyle>
            <a:lvl1pPr>
              <a:defRPr sz="4000"/>
            </a:lvl1pPr>
          </a:lstStyle>
          <a:p>
            <a:r>
              <a:rPr lang="en-US" dirty="0"/>
              <a:t>Click to edit Master title style</a:t>
            </a:r>
          </a:p>
        </p:txBody>
      </p:sp>
      <p:sp>
        <p:nvSpPr>
          <p:cNvPr id="3" name="Content Placeholder 2"/>
          <p:cNvSpPr>
            <a:spLocks noGrp="1"/>
          </p:cNvSpPr>
          <p:nvPr>
            <p:ph sz="half" idx="1"/>
          </p:nvPr>
        </p:nvSpPr>
        <p:spPr>
          <a:xfrm>
            <a:off x="685800" y="1371600"/>
            <a:ext cx="5181600" cy="3853655"/>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019800" y="1371600"/>
            <a:ext cx="5181600" cy="3853655"/>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19073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Basic Slide - two columns">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10515600" cy="625475"/>
          </a:xfrm>
          <a:prstGeom prst="rect">
            <a:avLst/>
          </a:prstGeom>
        </p:spPr>
        <p:txBody>
          <a:bodyPr/>
          <a:lstStyle>
            <a:lvl1pPr>
              <a:defRPr sz="4000"/>
            </a:lvl1pPr>
          </a:lstStyle>
          <a:p>
            <a:r>
              <a:rPr lang="en-US" dirty="0"/>
              <a:t>Click to edit Master title style</a:t>
            </a:r>
          </a:p>
        </p:txBody>
      </p:sp>
      <p:sp>
        <p:nvSpPr>
          <p:cNvPr id="3" name="Content Placeholder 2"/>
          <p:cNvSpPr>
            <a:spLocks noGrp="1"/>
          </p:cNvSpPr>
          <p:nvPr>
            <p:ph sz="half" idx="1"/>
          </p:nvPr>
        </p:nvSpPr>
        <p:spPr>
          <a:xfrm>
            <a:off x="685800" y="1371600"/>
            <a:ext cx="5181600" cy="3853655"/>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019800" y="1371600"/>
            <a:ext cx="5181600" cy="3853655"/>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06572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Basic Slide - No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10515600" cy="549275"/>
          </a:xfrm>
          <a:prstGeom prst="rect">
            <a:avLst/>
          </a:prstGeom>
        </p:spPr>
        <p:txBody>
          <a:bodyPr/>
          <a:lstStyle>
            <a:lvl1pPr>
              <a:defRPr sz="4000"/>
            </a:lvl1pPr>
          </a:lstStyle>
          <a:p>
            <a:r>
              <a:rPr lang="en-US" dirty="0"/>
              <a:t>Click to edit Master title style</a:t>
            </a:r>
          </a:p>
        </p:txBody>
      </p:sp>
    </p:spTree>
    <p:extLst>
      <p:ext uri="{BB962C8B-B14F-4D97-AF65-F5344CB8AC3E}">
        <p14:creationId xmlns:p14="http://schemas.microsoft.com/office/powerpoint/2010/main" val="2410333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3831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457201"/>
            <a:ext cx="6172200" cy="528738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173044"/>
            <a:ext cx="3932237" cy="3571539"/>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434310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5475"/>
          </a:xfrm>
          <a:prstGeom prst="rect">
            <a:avLst/>
          </a:prstGeom>
        </p:spPr>
        <p:txBody>
          <a:bodyPr/>
          <a:lstStyle>
            <a:lvl1pPr>
              <a:defRPr sz="4000"/>
            </a:lvl1pPr>
          </a:lstStyle>
          <a:p>
            <a:r>
              <a:rPr lang="en-US"/>
              <a:t>Click to edit Master title style</a:t>
            </a:r>
          </a:p>
        </p:txBody>
      </p:sp>
    </p:spTree>
    <p:extLst>
      <p:ext uri="{BB962C8B-B14F-4D97-AF65-F5344CB8AC3E}">
        <p14:creationId xmlns:p14="http://schemas.microsoft.com/office/powerpoint/2010/main" val="890369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1839513" cy="2407883"/>
          </a:xfrm>
          <a:prstGeom prst="rect">
            <a:avLst/>
          </a:prstGeom>
        </p:spPr>
      </p:pic>
      <p:sp>
        <p:nvSpPr>
          <p:cNvPr id="4" name="Text Placeholder 3"/>
          <p:cNvSpPr>
            <a:spLocks noGrp="1"/>
          </p:cNvSpPr>
          <p:nvPr>
            <p:ph type="body" sz="half" idx="2" hasCustomPrompt="1"/>
          </p:nvPr>
        </p:nvSpPr>
        <p:spPr>
          <a:xfrm>
            <a:off x="4175760" y="3137614"/>
            <a:ext cx="3932237" cy="2286621"/>
          </a:xfrm>
          <a:prstGeom prst="rect">
            <a:avLst/>
          </a:prstGeom>
        </p:spPr>
        <p:txBody>
          <a:bodyPr>
            <a:normAutofit/>
          </a:bodyPr>
          <a:lstStyle>
            <a:lvl1pPr marL="0" indent="0" algn="ctr">
              <a:buNone/>
              <a:defRPr lang="en-US" sz="1800" baseline="0" smtClean="0">
                <a:effectLs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n-US" dirty="0"/>
              <a:t>Email</a:t>
            </a:r>
          </a:p>
          <a:p>
            <a:r>
              <a:rPr lang="en-US" dirty="0"/>
              <a:t>Phone Number</a:t>
            </a:r>
          </a:p>
          <a:p>
            <a:r>
              <a:rPr lang="en-US" dirty="0"/>
              <a:t>Physical Address</a:t>
            </a:r>
          </a:p>
        </p:txBody>
      </p:sp>
      <p:sp>
        <p:nvSpPr>
          <p:cNvPr id="14" name="Title 1"/>
          <p:cNvSpPr txBox="1">
            <a:spLocks/>
          </p:cNvSpPr>
          <p:nvPr userDrawn="1"/>
        </p:nvSpPr>
        <p:spPr>
          <a:xfrm>
            <a:off x="4175760" y="1415330"/>
            <a:ext cx="3840479" cy="15939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i="0" kern="1200" baseline="0">
                <a:solidFill>
                  <a:schemeClr val="accent1"/>
                </a:solidFill>
                <a:latin typeface="open sans" charset="0"/>
                <a:ea typeface="+mj-ea"/>
                <a:cs typeface="+mj-cs"/>
              </a:defRPr>
            </a:lvl1pPr>
          </a:lstStyle>
          <a:p>
            <a:pPr algn="ctr">
              <a:lnSpc>
                <a:spcPct val="150000"/>
              </a:lnSpc>
            </a:pPr>
            <a:r>
              <a:rPr lang="en-US" sz="3400" baseline="0" dirty="0"/>
              <a:t>Contact Info</a:t>
            </a:r>
          </a:p>
        </p:txBody>
      </p:sp>
      <p:sp>
        <p:nvSpPr>
          <p:cNvPr id="5" name="Text Placeholder 4"/>
          <p:cNvSpPr>
            <a:spLocks noGrp="1"/>
          </p:cNvSpPr>
          <p:nvPr>
            <p:ph type="body" idx="10" hasCustomPrompt="1"/>
          </p:nvPr>
        </p:nvSpPr>
        <p:spPr>
          <a:xfrm>
            <a:off x="2059781" y="1287008"/>
            <a:ext cx="8385894" cy="914400"/>
          </a:xfrm>
          <a:prstGeom prst="rect">
            <a:avLst/>
          </a:prstGeom>
        </p:spPr>
        <p:txBody>
          <a:bodyPr/>
          <a:lstStyle>
            <a:lvl1pPr marL="0" indent="0">
              <a:buFontTx/>
              <a:buNone/>
              <a:defRPr baseline="0"/>
            </a:lvl1pPr>
          </a:lstStyle>
          <a:p>
            <a:pPr lvl="0"/>
            <a:r>
              <a:rPr lang="en-US" dirty="0"/>
              <a:t>Replace with your group </a:t>
            </a:r>
            <a:r>
              <a:rPr lang="en-US"/>
              <a:t>or community name</a:t>
            </a:r>
            <a:endParaRPr lang="en-US" dirty="0"/>
          </a:p>
        </p:txBody>
      </p:sp>
    </p:spTree>
    <p:extLst>
      <p:ext uri="{BB962C8B-B14F-4D97-AF65-F5344CB8AC3E}">
        <p14:creationId xmlns:p14="http://schemas.microsoft.com/office/powerpoint/2010/main" val="1391892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486400"/>
            <a:ext cx="4829247" cy="1578964"/>
          </a:xfrm>
          <a:prstGeom prst="rect">
            <a:avLst/>
          </a:prstGeom>
        </p:spPr>
      </p:pic>
      <p:pic>
        <p:nvPicPr>
          <p:cNvPr id="4" name="Picture 3"/>
          <p:cNvPicPr>
            <a:picLocks noChangeAspect="1"/>
          </p:cNvPicPr>
          <p:nvPr userDrawn="1"/>
        </p:nvPicPr>
        <p:blipFill>
          <a:blip r:embed="rId14"/>
          <a:stretch>
            <a:fillRect/>
          </a:stretch>
        </p:blipFill>
        <p:spPr>
          <a:xfrm>
            <a:off x="9601200" y="6198561"/>
            <a:ext cx="2209800" cy="249144"/>
          </a:xfrm>
          <a:prstGeom prst="rect">
            <a:avLst/>
          </a:prstGeom>
        </p:spPr>
      </p:pic>
      <p:pic>
        <p:nvPicPr>
          <p:cNvPr id="3" name="Picture 2">
            <a:extLst>
              <a:ext uri="{FF2B5EF4-FFF2-40B4-BE49-F238E27FC236}">
                <a16:creationId xmlns:a16="http://schemas.microsoft.com/office/drawing/2014/main" id="{F97433D0-1C29-4248-8AD5-A121E133F9BC}"/>
              </a:ext>
            </a:extLst>
          </p:cNvPr>
          <p:cNvPicPr>
            <a:picLocks noChangeAspect="1"/>
          </p:cNvPicPr>
          <p:nvPr userDrawn="1"/>
        </p:nvPicPr>
        <p:blipFill>
          <a:blip r:embed="rId15"/>
          <a:stretch>
            <a:fillRect/>
          </a:stretch>
        </p:blipFill>
        <p:spPr>
          <a:xfrm>
            <a:off x="0" y="0"/>
            <a:ext cx="12192000" cy="6858000"/>
          </a:xfrm>
          <a:prstGeom prst="rect">
            <a:avLst/>
          </a:prstGeom>
        </p:spPr>
      </p:pic>
    </p:spTree>
    <p:extLst>
      <p:ext uri="{BB962C8B-B14F-4D97-AF65-F5344CB8AC3E}">
        <p14:creationId xmlns:p14="http://schemas.microsoft.com/office/powerpoint/2010/main" val="10899768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baseline="0">
          <a:solidFill>
            <a:schemeClr val="accent1"/>
          </a:solidFill>
          <a:latin typeface="open sans" charset="0"/>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baseline="0">
          <a:solidFill>
            <a:schemeClr val="accent1"/>
          </a:solidFill>
          <a:latin typeface="open sans" charset="0"/>
          <a:ea typeface="+mn-ea"/>
          <a:cs typeface="+mn-cs"/>
        </a:defRPr>
      </a:lvl1pPr>
      <a:lvl2pPr marL="685800" indent="-228600" algn="l" defTabSz="914400" rtl="0" eaLnBrk="1" latinLnBrk="0" hangingPunct="1">
        <a:lnSpc>
          <a:spcPct val="90000"/>
        </a:lnSpc>
        <a:spcBef>
          <a:spcPts val="500"/>
        </a:spcBef>
        <a:buFont typeface="Arial"/>
        <a:buChar char="•"/>
        <a:defRPr sz="2400" kern="1200" baseline="0">
          <a:solidFill>
            <a:schemeClr val="accent1"/>
          </a:solidFill>
          <a:latin typeface="open sans" charset="0"/>
          <a:ea typeface="+mn-ea"/>
          <a:cs typeface="+mn-cs"/>
        </a:defRPr>
      </a:lvl2pPr>
      <a:lvl3pPr marL="1143000" indent="-228600" algn="l" defTabSz="914400" rtl="0" eaLnBrk="1" latinLnBrk="0" hangingPunct="1">
        <a:lnSpc>
          <a:spcPct val="90000"/>
        </a:lnSpc>
        <a:spcBef>
          <a:spcPts val="500"/>
        </a:spcBef>
        <a:buFont typeface="Arial"/>
        <a:buChar char="•"/>
        <a:defRPr sz="2000" kern="1200" baseline="0">
          <a:solidFill>
            <a:schemeClr val="accent1"/>
          </a:solidFill>
          <a:latin typeface="open sans" charset="0"/>
          <a:ea typeface="+mn-ea"/>
          <a:cs typeface="+mn-cs"/>
        </a:defRPr>
      </a:lvl3pPr>
      <a:lvl4pPr marL="1600200" indent="-228600" algn="l" defTabSz="914400" rtl="0" eaLnBrk="1" latinLnBrk="0" hangingPunct="1">
        <a:lnSpc>
          <a:spcPct val="90000"/>
        </a:lnSpc>
        <a:spcBef>
          <a:spcPts val="500"/>
        </a:spcBef>
        <a:buFont typeface="Arial"/>
        <a:buChar char="•"/>
        <a:defRPr sz="1800" kern="1200" baseline="0">
          <a:solidFill>
            <a:schemeClr val="accent1"/>
          </a:solidFill>
          <a:latin typeface="open sans" charset="0"/>
          <a:ea typeface="+mn-ea"/>
          <a:cs typeface="+mn-cs"/>
        </a:defRPr>
      </a:lvl4pPr>
      <a:lvl5pPr marL="2057400" indent="-228600" algn="l" defTabSz="914400" rtl="0" eaLnBrk="1" latinLnBrk="0" hangingPunct="1">
        <a:lnSpc>
          <a:spcPct val="90000"/>
        </a:lnSpc>
        <a:spcBef>
          <a:spcPts val="500"/>
        </a:spcBef>
        <a:buFont typeface="Arial"/>
        <a:buChar char="•"/>
        <a:defRPr sz="1800" kern="1200" baseline="0">
          <a:solidFill>
            <a:schemeClr val="accent1"/>
          </a:solidFill>
          <a:latin typeface="open sans" charset="0"/>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960">
          <p15:clr>
            <a:srgbClr val="F26B43"/>
          </p15:clr>
        </p15:guide>
        <p15:guide id="4" pos="672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3298A1C-0075-4AC9-8963-CEC1F9FCD747}"/>
              </a:ext>
            </a:extLst>
          </p:cNvPr>
          <p:cNvSpPr>
            <a:spLocks noGrp="1"/>
          </p:cNvSpPr>
          <p:nvPr>
            <p:ph type="body" sz="half" idx="2"/>
          </p:nvPr>
        </p:nvSpPr>
        <p:spPr>
          <a:xfrm>
            <a:off x="294637" y="706633"/>
            <a:ext cx="6454837" cy="1434446"/>
          </a:xfrm>
        </p:spPr>
        <p:txBody>
          <a:bodyPr/>
          <a:lstStyle/>
          <a:p>
            <a:pPr>
              <a:spcBef>
                <a:spcPts val="0"/>
              </a:spcBef>
            </a:pPr>
            <a:r>
              <a:rPr lang="en-US" sz="1800" b="1" dirty="0"/>
              <a:t>Intent</a:t>
            </a:r>
          </a:p>
          <a:p>
            <a:pPr>
              <a:spcBef>
                <a:spcPts val="0"/>
              </a:spcBef>
            </a:pPr>
            <a:r>
              <a:rPr lang="en-US" dirty="0"/>
              <a:t>To bring together academic researchers and community members to improve community health and healthcare through enhanced and informed research by increasing the researcher’s understanding and sensitivity of the community, and creates an awareness of community and patient priorities, values and needs</a:t>
            </a:r>
          </a:p>
        </p:txBody>
      </p:sp>
      <p:sp>
        <p:nvSpPr>
          <p:cNvPr id="5" name="Title 1">
            <a:extLst>
              <a:ext uri="{FF2B5EF4-FFF2-40B4-BE49-F238E27FC236}">
                <a16:creationId xmlns:a16="http://schemas.microsoft.com/office/drawing/2014/main" id="{D3FF77E7-2CDA-43E5-B7FC-B83E79764EC5}"/>
              </a:ext>
            </a:extLst>
          </p:cNvPr>
          <p:cNvSpPr>
            <a:spLocks noGrp="1"/>
          </p:cNvSpPr>
          <p:nvPr>
            <p:ph type="title"/>
          </p:nvPr>
        </p:nvSpPr>
        <p:spPr>
          <a:xfrm>
            <a:off x="308344" y="50417"/>
            <a:ext cx="7559745" cy="656216"/>
          </a:xfrm>
        </p:spPr>
        <p:txBody>
          <a:bodyPr/>
          <a:lstStyle/>
          <a:p>
            <a:r>
              <a:rPr lang="en-US" sz="2800" dirty="0"/>
              <a:t>Community Consultation Studios (CCS)</a:t>
            </a:r>
          </a:p>
        </p:txBody>
      </p:sp>
      <p:sp>
        <p:nvSpPr>
          <p:cNvPr id="9" name="Text Placeholder 3">
            <a:extLst>
              <a:ext uri="{FF2B5EF4-FFF2-40B4-BE49-F238E27FC236}">
                <a16:creationId xmlns:a16="http://schemas.microsoft.com/office/drawing/2014/main" id="{7598360F-B7F2-4EA6-8937-9BE5604A4176}"/>
              </a:ext>
            </a:extLst>
          </p:cNvPr>
          <p:cNvSpPr txBox="1">
            <a:spLocks/>
          </p:cNvSpPr>
          <p:nvPr/>
        </p:nvSpPr>
        <p:spPr>
          <a:xfrm>
            <a:off x="188314" y="2200992"/>
            <a:ext cx="6561160" cy="1661490"/>
          </a:xfrm>
          <a:prstGeom prst="rect">
            <a:avLst/>
          </a:prstGeom>
        </p:spPr>
        <p:txBody>
          <a:bodyPr/>
          <a:lstStyle>
            <a:lvl1pPr marL="0" indent="0" algn="l" defTabSz="914400" rtl="0" eaLnBrk="1" latinLnBrk="0" hangingPunct="1">
              <a:lnSpc>
                <a:spcPct val="90000"/>
              </a:lnSpc>
              <a:spcBef>
                <a:spcPts val="1000"/>
              </a:spcBef>
              <a:buFont typeface="Arial"/>
              <a:buNone/>
              <a:defRPr sz="1600" kern="1200" baseline="0">
                <a:solidFill>
                  <a:schemeClr val="accent1"/>
                </a:solidFill>
                <a:latin typeface="open sans" charset="0"/>
                <a:ea typeface="+mn-ea"/>
                <a:cs typeface="+mn-cs"/>
              </a:defRPr>
            </a:lvl1pPr>
            <a:lvl2pPr marL="457200" indent="0" algn="l" defTabSz="914400" rtl="0" eaLnBrk="1" latinLnBrk="0" hangingPunct="1">
              <a:lnSpc>
                <a:spcPct val="90000"/>
              </a:lnSpc>
              <a:spcBef>
                <a:spcPts val="500"/>
              </a:spcBef>
              <a:buFont typeface="Arial"/>
              <a:buNone/>
              <a:defRPr sz="1400" kern="1200" baseline="0">
                <a:solidFill>
                  <a:schemeClr val="accent1"/>
                </a:solidFill>
                <a:latin typeface="open sans" charset="0"/>
                <a:ea typeface="+mn-ea"/>
                <a:cs typeface="+mn-cs"/>
              </a:defRPr>
            </a:lvl2pPr>
            <a:lvl3pPr marL="914400" indent="0" algn="l" defTabSz="914400" rtl="0" eaLnBrk="1" latinLnBrk="0" hangingPunct="1">
              <a:lnSpc>
                <a:spcPct val="90000"/>
              </a:lnSpc>
              <a:spcBef>
                <a:spcPts val="500"/>
              </a:spcBef>
              <a:buFont typeface="Arial"/>
              <a:buNone/>
              <a:defRPr sz="1200" kern="1200" baseline="0">
                <a:solidFill>
                  <a:schemeClr val="accent1"/>
                </a:solidFill>
                <a:latin typeface="open sans" charset="0"/>
                <a:ea typeface="+mn-ea"/>
                <a:cs typeface="+mn-cs"/>
              </a:defRPr>
            </a:lvl3pPr>
            <a:lvl4pPr marL="1371600" indent="0" algn="l" defTabSz="914400" rtl="0" eaLnBrk="1" latinLnBrk="0" hangingPunct="1">
              <a:lnSpc>
                <a:spcPct val="90000"/>
              </a:lnSpc>
              <a:spcBef>
                <a:spcPts val="500"/>
              </a:spcBef>
              <a:buFont typeface="Arial"/>
              <a:buNone/>
              <a:defRPr sz="1000" kern="1200" baseline="0">
                <a:solidFill>
                  <a:schemeClr val="accent1"/>
                </a:solidFill>
                <a:latin typeface="open sans" charset="0"/>
                <a:ea typeface="+mn-ea"/>
                <a:cs typeface="+mn-cs"/>
              </a:defRPr>
            </a:lvl4pPr>
            <a:lvl5pPr marL="1828800" indent="0" algn="l" defTabSz="914400" rtl="0" eaLnBrk="1" latinLnBrk="0" hangingPunct="1">
              <a:lnSpc>
                <a:spcPct val="90000"/>
              </a:lnSpc>
              <a:spcBef>
                <a:spcPts val="500"/>
              </a:spcBef>
              <a:buFont typeface="Arial"/>
              <a:buNone/>
              <a:defRPr sz="1000" kern="1200" baseline="0">
                <a:solidFill>
                  <a:schemeClr val="accent1"/>
                </a:solidFill>
                <a:latin typeface="open sans" charset="0"/>
                <a:ea typeface="+mn-ea"/>
                <a:cs typeface="+mn-cs"/>
              </a:defRPr>
            </a:lvl5pPr>
            <a:lvl6pPr marL="22860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0"/>
              </a:spcBef>
              <a:spcAft>
                <a:spcPts val="0"/>
              </a:spcAft>
              <a:buClrTx/>
              <a:buSzTx/>
              <a:buFont typeface="Arial"/>
              <a:buNone/>
              <a:tabLst/>
              <a:defRPr/>
            </a:pPr>
            <a:r>
              <a:rPr kumimoji="0" lang="en-US" sz="1800" b="1" i="0" u="none" strike="noStrike" kern="1200" cap="none" spc="0" normalizeH="0" baseline="0" noProof="0" dirty="0">
                <a:ln>
                  <a:noFill/>
                </a:ln>
                <a:solidFill>
                  <a:srgbClr val="00519E"/>
                </a:solidFill>
                <a:effectLst/>
                <a:uLnTx/>
                <a:uFillTx/>
                <a:latin typeface="open sans" charset="0"/>
                <a:ea typeface="+mn-ea"/>
                <a:cs typeface="+mn-cs"/>
              </a:rPr>
              <a:t>How is it Measured (mixed method approach)</a:t>
            </a:r>
          </a:p>
          <a:p>
            <a:pPr marL="285750" marR="0" lvl="0" indent="-285750" algn="l" defTabSz="914400" rtl="0" eaLnBrk="1" fontAlgn="auto" latinLnBrk="0" hangingPunct="1">
              <a:lnSpc>
                <a:spcPct val="90000"/>
              </a:lnSpc>
              <a:spcBef>
                <a:spcPts val="0"/>
              </a:spcBef>
              <a:spcAft>
                <a:spcPts val="0"/>
              </a:spcAft>
              <a:buClrTx/>
              <a:buSzTx/>
              <a:buFont typeface="Wingdings" panose="05000000000000000000" pitchFamily="2" charset="2"/>
              <a:buChar char="v"/>
              <a:tabLst/>
              <a:defRPr/>
            </a:pPr>
            <a:r>
              <a:rPr kumimoji="0" lang="en-US" sz="1600" b="0" i="0" u="none" strike="noStrike" kern="1200" cap="none" spc="0" normalizeH="0" baseline="0" noProof="0" dirty="0">
                <a:ln>
                  <a:noFill/>
                </a:ln>
                <a:solidFill>
                  <a:srgbClr val="00519E"/>
                </a:solidFill>
                <a:effectLst/>
                <a:uLnTx/>
                <a:uFillTx/>
                <a:latin typeface="open sans" charset="0"/>
                <a:ea typeface="+mn-ea"/>
                <a:cs typeface="+mn-cs"/>
              </a:rPr>
              <a:t>Logic model, community baseline surveys, </a:t>
            </a:r>
            <a:r>
              <a:rPr lang="en-US" dirty="0">
                <a:solidFill>
                  <a:srgbClr val="00519E"/>
                </a:solidFill>
              </a:rPr>
              <a:t>and evaluations that include open ended questions  completed by both community members and the research teams.  </a:t>
            </a:r>
          </a:p>
          <a:p>
            <a:pPr marL="285750" marR="0" lvl="0" indent="-285750" algn="l" defTabSz="914400" rtl="0" eaLnBrk="1" fontAlgn="auto" latinLnBrk="0" hangingPunct="1">
              <a:lnSpc>
                <a:spcPct val="90000"/>
              </a:lnSpc>
              <a:spcBef>
                <a:spcPts val="0"/>
              </a:spcBef>
              <a:spcAft>
                <a:spcPts val="0"/>
              </a:spcAft>
              <a:buClrTx/>
              <a:buSzTx/>
              <a:buFont typeface="Wingdings" panose="05000000000000000000" pitchFamily="2" charset="2"/>
              <a:buChar char="v"/>
              <a:tabLst/>
              <a:defRPr/>
            </a:pPr>
            <a:r>
              <a:rPr lang="en-US" dirty="0">
                <a:solidFill>
                  <a:srgbClr val="00519E"/>
                </a:solidFill>
              </a:rPr>
              <a:t>We have a strong demand for CCCs leading to the completion </a:t>
            </a:r>
            <a:r>
              <a:rPr lang="en-US" b="1" dirty="0">
                <a:solidFill>
                  <a:srgbClr val="00519E"/>
                </a:solidFill>
              </a:rPr>
              <a:t>74</a:t>
            </a:r>
            <a:r>
              <a:rPr lang="en-US" dirty="0">
                <a:solidFill>
                  <a:srgbClr val="00519E"/>
                </a:solidFill>
              </a:rPr>
              <a:t> CCS within 4 years.</a:t>
            </a:r>
          </a:p>
          <a:p>
            <a:pPr marL="0" marR="0" lvl="0" indent="0" algn="l" defTabSz="914400" rtl="0" eaLnBrk="1" fontAlgn="auto" latinLnBrk="0" hangingPunct="1">
              <a:lnSpc>
                <a:spcPct val="90000"/>
              </a:lnSpc>
              <a:spcBef>
                <a:spcPts val="1000"/>
              </a:spcBef>
              <a:spcAft>
                <a:spcPts val="0"/>
              </a:spcAft>
              <a:buClrTx/>
              <a:buSzTx/>
              <a:buFont typeface="Arial"/>
              <a:buNone/>
              <a:tabLst/>
              <a:defRPr/>
            </a:pPr>
            <a:endParaRPr kumimoji="0" lang="en-US" sz="1600" b="0" i="0" u="none" strike="noStrike" kern="1200" cap="none" spc="0" normalizeH="0" baseline="0" noProof="0" dirty="0">
              <a:ln>
                <a:noFill/>
              </a:ln>
              <a:solidFill>
                <a:srgbClr val="00519E"/>
              </a:solidFill>
              <a:effectLst/>
              <a:uLnTx/>
              <a:uFillTx/>
              <a:latin typeface="open sans" charset="0"/>
              <a:ea typeface="+mn-ea"/>
              <a:cs typeface="+mn-cs"/>
            </a:endParaRPr>
          </a:p>
        </p:txBody>
      </p:sp>
      <p:sp>
        <p:nvSpPr>
          <p:cNvPr id="12" name="Text Placeholder 3">
            <a:extLst>
              <a:ext uri="{FF2B5EF4-FFF2-40B4-BE49-F238E27FC236}">
                <a16:creationId xmlns:a16="http://schemas.microsoft.com/office/drawing/2014/main" id="{22B3F5CB-5707-4C80-94CE-F35191D0CE18}"/>
              </a:ext>
            </a:extLst>
          </p:cNvPr>
          <p:cNvSpPr txBox="1">
            <a:spLocks/>
          </p:cNvSpPr>
          <p:nvPr/>
        </p:nvSpPr>
        <p:spPr>
          <a:xfrm>
            <a:off x="188314" y="3639199"/>
            <a:ext cx="6678119" cy="1802494"/>
          </a:xfrm>
          <a:prstGeom prst="rect">
            <a:avLst/>
          </a:prstGeom>
        </p:spPr>
        <p:txBody>
          <a:bodyPr/>
          <a:lstStyle>
            <a:lvl1pPr marL="0" indent="0" algn="l" defTabSz="914400" rtl="0" eaLnBrk="1" latinLnBrk="0" hangingPunct="1">
              <a:lnSpc>
                <a:spcPct val="90000"/>
              </a:lnSpc>
              <a:spcBef>
                <a:spcPts val="1000"/>
              </a:spcBef>
              <a:buFont typeface="Arial"/>
              <a:buNone/>
              <a:defRPr sz="1600" kern="1200" baseline="0">
                <a:solidFill>
                  <a:schemeClr val="accent1"/>
                </a:solidFill>
                <a:latin typeface="open sans" charset="0"/>
                <a:ea typeface="+mn-ea"/>
                <a:cs typeface="+mn-cs"/>
              </a:defRPr>
            </a:lvl1pPr>
            <a:lvl2pPr marL="457200" indent="0" algn="l" defTabSz="914400" rtl="0" eaLnBrk="1" latinLnBrk="0" hangingPunct="1">
              <a:lnSpc>
                <a:spcPct val="90000"/>
              </a:lnSpc>
              <a:spcBef>
                <a:spcPts val="500"/>
              </a:spcBef>
              <a:buFont typeface="Arial"/>
              <a:buNone/>
              <a:defRPr sz="1400" kern="1200" baseline="0">
                <a:solidFill>
                  <a:schemeClr val="accent1"/>
                </a:solidFill>
                <a:latin typeface="open sans" charset="0"/>
                <a:ea typeface="+mn-ea"/>
                <a:cs typeface="+mn-cs"/>
              </a:defRPr>
            </a:lvl2pPr>
            <a:lvl3pPr marL="914400" indent="0" algn="l" defTabSz="914400" rtl="0" eaLnBrk="1" latinLnBrk="0" hangingPunct="1">
              <a:lnSpc>
                <a:spcPct val="90000"/>
              </a:lnSpc>
              <a:spcBef>
                <a:spcPts val="500"/>
              </a:spcBef>
              <a:buFont typeface="Arial"/>
              <a:buNone/>
              <a:defRPr sz="1200" kern="1200" baseline="0">
                <a:solidFill>
                  <a:schemeClr val="accent1"/>
                </a:solidFill>
                <a:latin typeface="open sans" charset="0"/>
                <a:ea typeface="+mn-ea"/>
                <a:cs typeface="+mn-cs"/>
              </a:defRPr>
            </a:lvl3pPr>
            <a:lvl4pPr marL="1371600" indent="0" algn="l" defTabSz="914400" rtl="0" eaLnBrk="1" latinLnBrk="0" hangingPunct="1">
              <a:lnSpc>
                <a:spcPct val="90000"/>
              </a:lnSpc>
              <a:spcBef>
                <a:spcPts val="500"/>
              </a:spcBef>
              <a:buFont typeface="Arial"/>
              <a:buNone/>
              <a:defRPr sz="1000" kern="1200" baseline="0">
                <a:solidFill>
                  <a:schemeClr val="accent1"/>
                </a:solidFill>
                <a:latin typeface="open sans" charset="0"/>
                <a:ea typeface="+mn-ea"/>
                <a:cs typeface="+mn-cs"/>
              </a:defRPr>
            </a:lvl4pPr>
            <a:lvl5pPr marL="1828800" indent="0" algn="l" defTabSz="914400" rtl="0" eaLnBrk="1" latinLnBrk="0" hangingPunct="1">
              <a:lnSpc>
                <a:spcPct val="90000"/>
              </a:lnSpc>
              <a:spcBef>
                <a:spcPts val="500"/>
              </a:spcBef>
              <a:buFont typeface="Arial"/>
              <a:buNone/>
              <a:defRPr sz="1000" kern="1200" baseline="0">
                <a:solidFill>
                  <a:schemeClr val="accent1"/>
                </a:solidFill>
                <a:latin typeface="open sans" charset="0"/>
                <a:ea typeface="+mn-ea"/>
                <a:cs typeface="+mn-cs"/>
              </a:defRPr>
            </a:lvl5pPr>
            <a:lvl6pPr marL="22860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0"/>
              </a:spcBef>
              <a:spcAft>
                <a:spcPts val="0"/>
              </a:spcAft>
              <a:buClrTx/>
              <a:buSzTx/>
              <a:buFont typeface="Arial"/>
              <a:buNone/>
              <a:tabLst/>
              <a:defRPr/>
            </a:pPr>
            <a:r>
              <a:rPr kumimoji="0" lang="en-US" sz="1800" b="1" i="0" u="none" strike="noStrike" kern="1200" cap="none" spc="0" normalizeH="0" baseline="0" noProof="0" dirty="0">
                <a:ln>
                  <a:noFill/>
                </a:ln>
                <a:solidFill>
                  <a:srgbClr val="00519E"/>
                </a:solidFill>
                <a:effectLst/>
                <a:uLnTx/>
                <a:uFillTx/>
                <a:latin typeface="open sans" charset="0"/>
                <a:ea typeface="+mn-ea"/>
                <a:cs typeface="+mn-cs"/>
              </a:rPr>
              <a:t>Impact </a:t>
            </a:r>
          </a:p>
          <a:p>
            <a:pPr marL="285750" indent="-285750">
              <a:lnSpc>
                <a:spcPct val="100000"/>
              </a:lnSpc>
              <a:spcBef>
                <a:spcPts val="0"/>
              </a:spcBef>
              <a:buFont typeface="Wingdings" panose="05000000000000000000" pitchFamily="2" charset="2"/>
              <a:buChar char="v"/>
            </a:pPr>
            <a:r>
              <a:rPr lang="en-US" dirty="0">
                <a:solidFill>
                  <a:srgbClr val="00569D"/>
                </a:solidFill>
                <a:latin typeface="Open Sans"/>
                <a:ea typeface="Calibri"/>
                <a:cs typeface="Calibri"/>
              </a:rPr>
              <a:t>&gt;10 Letters of support written with the intent of a CCS</a:t>
            </a:r>
          </a:p>
          <a:p>
            <a:pPr marL="285750" indent="-285750">
              <a:lnSpc>
                <a:spcPct val="100000"/>
              </a:lnSpc>
              <a:spcBef>
                <a:spcPts val="0"/>
              </a:spcBef>
              <a:buFont typeface="Wingdings" panose="05000000000000000000" pitchFamily="2" charset="2"/>
              <a:buChar char="v"/>
            </a:pPr>
            <a:r>
              <a:rPr lang="en-US" dirty="0">
                <a:solidFill>
                  <a:srgbClr val="00569D"/>
                </a:solidFill>
                <a:latin typeface="Open Sans"/>
                <a:cs typeface="Calibri"/>
              </a:rPr>
              <a:t>Emphasis on Return of Results to Durham and surrounding communities</a:t>
            </a:r>
            <a:endParaRPr lang="en-US" dirty="0">
              <a:latin typeface="Open Sans"/>
            </a:endParaRPr>
          </a:p>
          <a:p>
            <a:pPr marL="285750" indent="-285750">
              <a:lnSpc>
                <a:spcPct val="100000"/>
              </a:lnSpc>
              <a:spcBef>
                <a:spcPts val="0"/>
              </a:spcBef>
              <a:buFont typeface="Wingdings" panose="05000000000000000000" pitchFamily="2" charset="2"/>
              <a:buChar char="v"/>
            </a:pPr>
            <a:r>
              <a:rPr lang="en-US" dirty="0">
                <a:solidFill>
                  <a:srgbClr val="00569D"/>
                </a:solidFill>
                <a:latin typeface="Open Sans"/>
                <a:ea typeface="Calibri"/>
                <a:cs typeface="Calibri"/>
              </a:rPr>
              <a:t>Informs research implementation strategies to be inclusive of all communities.</a:t>
            </a:r>
          </a:p>
          <a:p>
            <a:pPr marL="285750" indent="-285750">
              <a:lnSpc>
                <a:spcPct val="100000"/>
              </a:lnSpc>
              <a:spcBef>
                <a:spcPts val="0"/>
              </a:spcBef>
              <a:buFont typeface="Wingdings" panose="05000000000000000000" pitchFamily="2" charset="2"/>
              <a:buChar char="v"/>
            </a:pPr>
            <a:r>
              <a:rPr lang="en-US" dirty="0">
                <a:solidFill>
                  <a:srgbClr val="00569D"/>
                </a:solidFill>
                <a:latin typeface="Open Sans"/>
                <a:ea typeface="Calibri"/>
                <a:cs typeface="Calibri"/>
              </a:rPr>
              <a:t>Affirms the need for diverse participant recruitment strategies.  </a:t>
            </a:r>
          </a:p>
          <a:p>
            <a:pPr marL="285750" indent="-285750">
              <a:lnSpc>
                <a:spcPct val="100000"/>
              </a:lnSpc>
              <a:spcBef>
                <a:spcPts val="0"/>
              </a:spcBef>
              <a:buFont typeface="Wingdings" panose="05000000000000000000" pitchFamily="2" charset="2"/>
              <a:buChar char="v"/>
            </a:pPr>
            <a:r>
              <a:rPr lang="en-US" dirty="0">
                <a:solidFill>
                  <a:srgbClr val="00569D"/>
                </a:solidFill>
                <a:latin typeface="Open Sans"/>
                <a:ea typeface="Calibri"/>
                <a:cs typeface="Calibri"/>
              </a:rPr>
              <a:t>Advocate for community partnerships and practices to enhance CEnR.</a:t>
            </a:r>
            <a:endParaRPr lang="en-US" dirty="0">
              <a:solidFill>
                <a:srgbClr val="00569D"/>
              </a:solidFill>
              <a:latin typeface="Open Sans"/>
            </a:endParaRPr>
          </a:p>
          <a:p>
            <a:pPr marL="0" marR="0" lvl="0" indent="0" defTabSz="914400" rtl="0" eaLnBrk="1" fontAlgn="auto" latinLnBrk="0" hangingPunct="1">
              <a:lnSpc>
                <a:spcPct val="90000"/>
              </a:lnSpc>
              <a:spcBef>
                <a:spcPts val="0"/>
              </a:spcBef>
              <a:spcAft>
                <a:spcPts val="0"/>
              </a:spcAft>
              <a:buClrTx/>
              <a:buSzTx/>
              <a:buFont typeface="Arial"/>
              <a:buNone/>
              <a:tabLst/>
              <a:defRPr/>
            </a:pPr>
            <a:endParaRPr kumimoji="0" lang="en-US" sz="1600" b="0" i="0" u="none" strike="noStrike" kern="1200" cap="none" spc="0" normalizeH="0" baseline="0" noProof="0" dirty="0">
              <a:ln>
                <a:noFill/>
              </a:ln>
              <a:solidFill>
                <a:srgbClr val="00519E"/>
              </a:solidFill>
              <a:effectLst/>
              <a:uLnTx/>
              <a:uFillTx/>
              <a:latin typeface="open sans" charset="0"/>
              <a:ea typeface="+mn-ea"/>
              <a:cs typeface="+mn-cs"/>
            </a:endParaRPr>
          </a:p>
        </p:txBody>
      </p:sp>
      <p:pic>
        <p:nvPicPr>
          <p:cNvPr id="18" name="Picture 17">
            <a:extLst>
              <a:ext uri="{FF2B5EF4-FFF2-40B4-BE49-F238E27FC236}">
                <a16:creationId xmlns:a16="http://schemas.microsoft.com/office/drawing/2014/main" id="{E6FC034C-393D-4D74-B843-800228AFC5AC}"/>
              </a:ext>
            </a:extLst>
          </p:cNvPr>
          <p:cNvPicPr>
            <a:picLocks noChangeAspect="1"/>
          </p:cNvPicPr>
          <p:nvPr/>
        </p:nvPicPr>
        <p:blipFill>
          <a:blip r:embed="rId3"/>
          <a:stretch>
            <a:fillRect/>
          </a:stretch>
        </p:blipFill>
        <p:spPr>
          <a:xfrm>
            <a:off x="7124804" y="953083"/>
            <a:ext cx="4953443" cy="2257949"/>
          </a:xfrm>
          <a:prstGeom prst="rect">
            <a:avLst/>
          </a:prstGeom>
        </p:spPr>
      </p:pic>
      <p:sp>
        <p:nvSpPr>
          <p:cNvPr id="19" name="TextBox 18">
            <a:extLst>
              <a:ext uri="{FF2B5EF4-FFF2-40B4-BE49-F238E27FC236}">
                <a16:creationId xmlns:a16="http://schemas.microsoft.com/office/drawing/2014/main" id="{C53E0C22-0768-49E9-9F0F-488CC2E33500}"/>
              </a:ext>
            </a:extLst>
          </p:cNvPr>
          <p:cNvSpPr txBox="1"/>
          <p:nvPr/>
        </p:nvSpPr>
        <p:spPr>
          <a:xfrm>
            <a:off x="7516786" y="3348430"/>
            <a:ext cx="4579960" cy="2554545"/>
          </a:xfrm>
          <a:prstGeom prst="rect">
            <a:avLst/>
          </a:prstGeom>
          <a:noFill/>
        </p:spPr>
        <p:txBody>
          <a:bodyPr wrap="square" rtlCol="0">
            <a:spAutoFit/>
          </a:bodyPr>
          <a:lstStyle/>
          <a:p>
            <a:r>
              <a:rPr lang="en-US" sz="1600" i="1" dirty="0">
                <a:solidFill>
                  <a:srgbClr val="00569D"/>
                </a:solidFill>
                <a:latin typeface="Open Sans"/>
              </a:rPr>
              <a:t>“I would participate in a virtual CCS again. I enjoy knowing about research that is being conducting in the community and it is great to have an opportunity to share personal feedback with researchers.”  ~Community Participant </a:t>
            </a:r>
          </a:p>
          <a:p>
            <a:pPr algn="ctr"/>
            <a:endParaRPr lang="en-US" sz="1600" i="1" dirty="0">
              <a:solidFill>
                <a:srgbClr val="00569D"/>
              </a:solidFill>
              <a:latin typeface="Open Sans"/>
            </a:endParaRPr>
          </a:p>
          <a:p>
            <a:r>
              <a:rPr lang="en-US" sz="1600" i="1" dirty="0">
                <a:solidFill>
                  <a:schemeClr val="accent1">
                    <a:lumMod val="75000"/>
                  </a:schemeClr>
                </a:solidFill>
                <a:latin typeface="Open Sans"/>
              </a:rPr>
              <a:t>“I was really pleased with the quality of the organization and the feedback I received. I substantially changed my project to address patients needs more precisely”  ~Researcher</a:t>
            </a:r>
            <a:endParaRPr lang="en-US" sz="1600" i="1" dirty="0">
              <a:solidFill>
                <a:srgbClr val="00569D"/>
              </a:solidFill>
              <a:latin typeface="Open Sans"/>
            </a:endParaRPr>
          </a:p>
        </p:txBody>
      </p:sp>
    </p:spTree>
    <p:extLst>
      <p:ext uri="{BB962C8B-B14F-4D97-AF65-F5344CB8AC3E}">
        <p14:creationId xmlns:p14="http://schemas.microsoft.com/office/powerpoint/2010/main" val="217339060"/>
      </p:ext>
    </p:extLst>
  </p:cSld>
  <p:clrMapOvr>
    <a:masterClrMapping/>
  </p:clrMapOvr>
</p:sld>
</file>

<file path=ppt/theme/theme1.xml><?xml version="1.0" encoding="utf-8"?>
<a:theme xmlns:a="http://schemas.openxmlformats.org/drawingml/2006/main" name="1_Office Theme">
  <a:themeElements>
    <a:clrScheme name="CTSI Colors">
      <a:dk1>
        <a:srgbClr val="000000"/>
      </a:dk1>
      <a:lt1>
        <a:srgbClr val="FFFFFF"/>
      </a:lt1>
      <a:dk2>
        <a:srgbClr val="57585B"/>
      </a:dk2>
      <a:lt2>
        <a:srgbClr val="E7E6E6"/>
      </a:lt2>
      <a:accent1>
        <a:srgbClr val="00519E"/>
      </a:accent1>
      <a:accent2>
        <a:srgbClr val="E6AB14"/>
      </a:accent2>
      <a:accent3>
        <a:srgbClr val="A5A5A5"/>
      </a:accent3>
      <a:accent4>
        <a:srgbClr val="F6C766"/>
      </a:accent4>
      <a:accent5>
        <a:srgbClr val="0580CC"/>
      </a:accent5>
      <a:accent6>
        <a:srgbClr val="B1B851"/>
      </a:accent6>
      <a:hlink>
        <a:srgbClr val="001957"/>
      </a:hlink>
      <a:folHlink>
        <a:srgbClr val="683C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TSI PowerPoint Template v2 2019" id="{A85E0B40-D1EB-6444-B54F-B547D68878EF}" vid="{B51DF5FF-B487-234A-A97B-D1EE2DF205D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TotalTime>
  <Words>306</Words>
  <Application>Microsoft Office PowerPoint</Application>
  <PresentationFormat>Widescreen</PresentationFormat>
  <Paragraphs>19</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Open Sans</vt:lpstr>
      <vt:lpstr>Open Sans</vt:lpstr>
      <vt:lpstr>Wingdings</vt:lpstr>
      <vt:lpstr>1_Office Theme</vt:lpstr>
      <vt:lpstr>Community Consultation Studios (CCS)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Equity Advocates and Liaison’s</dc:title>
  <dc:creator>Kenisha Bethea, M.P.H.</dc:creator>
  <cp:lastModifiedBy>Cindy Haynes</cp:lastModifiedBy>
  <cp:revision>14</cp:revision>
  <dcterms:created xsi:type="dcterms:W3CDTF">2024-02-01T13:37:34Z</dcterms:created>
  <dcterms:modified xsi:type="dcterms:W3CDTF">2024-03-12T18:14:12Z</dcterms:modified>
</cp:coreProperties>
</file>